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83" r:id="rId4"/>
    <p:sldId id="285" r:id="rId5"/>
    <p:sldId id="278" r:id="rId6"/>
    <p:sldId id="286" r:id="rId7"/>
    <p:sldId id="287" r:id="rId8"/>
    <p:sldId id="284" r:id="rId9"/>
    <p:sldId id="262" r:id="rId10"/>
    <p:sldId id="257" r:id="rId11"/>
    <p:sldId id="274" r:id="rId12"/>
    <p:sldId id="280" r:id="rId13"/>
    <p:sldId id="279" r:id="rId14"/>
    <p:sldId id="281" r:id="rId15"/>
    <p:sldId id="282" r:id="rId16"/>
    <p:sldId id="289" r:id="rId17"/>
    <p:sldId id="294" r:id="rId18"/>
    <p:sldId id="295" r:id="rId19"/>
    <p:sldId id="298" r:id="rId20"/>
    <p:sldId id="292" r:id="rId21"/>
    <p:sldId id="293" r:id="rId22"/>
    <p:sldId id="288" r:id="rId23"/>
    <p:sldId id="296" r:id="rId24"/>
    <p:sldId id="297" r:id="rId25"/>
    <p:sldId id="299" r:id="rId26"/>
    <p:sldId id="300" r:id="rId27"/>
    <p:sldId id="275" r:id="rId28"/>
    <p:sldId id="276" r:id="rId29"/>
    <p:sldId id="302" r:id="rId30"/>
    <p:sldId id="301" r:id="rId31"/>
    <p:sldId id="303" r:id="rId32"/>
    <p:sldId id="277" r:id="rId33"/>
    <p:sldId id="304" r:id="rId34"/>
    <p:sldId id="260" r:id="rId35"/>
  </p:sldIdLst>
  <p:sldSz cx="12192000" cy="6858000"/>
  <p:notesSz cx="6858000" cy="9144000"/>
  <p:embeddedFontLst>
    <p:embeddedFont>
      <p:font typeface="함초롬돋움" panose="020B060400010101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Cambria Math" panose="02040503050406030204" pitchFamily="18" charset="0"/>
      <p:regular r:id="rId40"/>
    </p:embeddedFont>
    <p:embeddedFont>
      <p:font typeface="Helvetica" panose="020B0604020202020204" pitchFamily="3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46E"/>
    <a:srgbClr val="5B7AD1"/>
    <a:srgbClr val="52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9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5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7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4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53026-52AB-452A-BA1A-0325DC37C7FC}" type="datetimeFigureOut">
              <a:rPr lang="ko-KR" altLang="en-US" smtClean="0"/>
              <a:t>2017-08-07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3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380242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74347" y="280854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(CNN)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83080" y="6430063"/>
            <a:ext cx="3599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연세대학교 정보대학원 조 인제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4363" y="3608981"/>
            <a:ext cx="4719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History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Work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Paper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8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8" y="5258555"/>
            <a:ext cx="5766395" cy="12968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 descr="Neocognitr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1700902"/>
            <a:ext cx="6119912" cy="366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666767" y="1119989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Fukushima in the 1980s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58126" y="2374895"/>
            <a:ext cx="56193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The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was inspired by the model proposed by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 in 1959.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실험에 의해 고양이의 시각인식이 계층적</a:t>
            </a:r>
            <a:b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구조로 낮은 수준의 세포영역들의 결합으로 점차 높은 수준의</a:t>
            </a:r>
            <a:b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특징을 인지할 수 있는 구조에 영감을 얻음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58206" y="4063864"/>
            <a:ext cx="561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특징을 추출하는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S-Cell,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특징들의 위치 오류를 허용하는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C-Cell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두가지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들이 교대로 배열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58206" y="4810228"/>
            <a:ext cx="571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많은 셀들로 이루어진 층들이 여러 개 모여 구성된 계층적 네트워크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학습에 의하여 패턴을 인식할 수 있는 능력을 획득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09488" y="5935949"/>
            <a:ext cx="571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LeNet-5(1998)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매우 유사한 구조를 지내고 있음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Interview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Fukushima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연구에서 영감을 얻었다고 말함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8294" y="3910519"/>
            <a:ext cx="5804859" cy="1478604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8885" y="5908807"/>
            <a:ext cx="5804859" cy="629536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3086" y="5390141"/>
            <a:ext cx="43997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http://www.aistudy.com/neural/cognitron_kim.htm#_bookmark_9e0720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30890" y="639043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http://blog.kaggle.com/2014/12/22/convolutional-nets-and-cifar-10-an-interview-with-yan-lecun/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64838" y="66431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http://www.cs.princeton.edu/courses/archive/spr08/cos598B/Readings/Fukushima1980.pdf</a:t>
            </a:r>
          </a:p>
        </p:txBody>
      </p:sp>
    </p:spTree>
    <p:extLst>
      <p:ext uri="{BB962C8B-B14F-4D97-AF65-F5344CB8AC3E}">
        <p14:creationId xmlns:p14="http://schemas.microsoft.com/office/powerpoint/2010/main" val="9936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6767" y="1119989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1998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447"/>
          <a:stretch/>
        </p:blipFill>
        <p:spPr>
          <a:xfrm>
            <a:off x="58615" y="2213307"/>
            <a:ext cx="6471139" cy="43281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8615" y="1555413"/>
            <a:ext cx="633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“The First Convolutional Neural Network”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62" y="1113729"/>
            <a:ext cx="5534539" cy="52401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21923" y="226905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ML Method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03508" y="3578043"/>
            <a:ext cx="145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 Neural Network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2429" y="4819919"/>
            <a:ext cx="1148862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844" y="1808486"/>
            <a:ext cx="57861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Gradient-based learning applied to document recognition</a:t>
            </a:r>
          </a:p>
          <a:p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Schölkopf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Bernhard, and Alexander J. </a:t>
            </a:r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Smola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 </a:t>
            </a:r>
            <a:r>
              <a:rPr lang="en-US" altLang="ko-KR" sz="9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with kernels: support vector machines, regularization, optimization, and beyond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MIT press, 2002.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52792" y="1107957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Error Rate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57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6767" y="1119989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1998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22725" y="2195360"/>
            <a:ext cx="428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 comprises 7 layers, not counting the input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22725" y="2941709"/>
            <a:ext cx="4286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Convolution Layer, 2 Subsampling Layer(pooling Layer), 1 Fully Connected Layer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Output Layer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27378" y="4316437"/>
            <a:ext cx="4286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-&gt; Conv1(5X5 Filter / stride 1) -&gt; Subsampling1(2X2 Filter / stride 2) -&gt;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Conv2(5X5 Filter / stride1 ) -&gt; Subsampling2(2X2 Filter / stride 2) -&gt;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Conv3(5X5 Filter / stride1 ) -&gt; FC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-&gt; OUTPUT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1447"/>
          <a:stretch/>
        </p:blipFill>
        <p:spPr>
          <a:xfrm>
            <a:off x="58615" y="2213307"/>
            <a:ext cx="6471139" cy="432817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8615" y="1555413"/>
            <a:ext cx="633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“The First Convolutional Neural Network”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844" y="1808486"/>
            <a:ext cx="57861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Gradient-based learning applied to document recognition</a:t>
            </a:r>
          </a:p>
          <a:p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Schölkopf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Bernhard, and Alexander J. </a:t>
            </a:r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Smola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 </a:t>
            </a:r>
            <a:r>
              <a:rPr lang="en-US" altLang="ko-KR" sz="9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with kernels: support vector machines, regularization, optimization, and beyond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MIT press, 2002.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38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8884" y="3122579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WHAT?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1753333"/>
            <a:ext cx="24384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3474" y="4271441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work CNN</a:t>
            </a:r>
          </a:p>
        </p:txBody>
      </p:sp>
    </p:spTree>
    <p:extLst>
      <p:ext uri="{BB962C8B-B14F-4D97-AF65-F5344CB8AC3E}">
        <p14:creationId xmlns:p14="http://schemas.microsoft.com/office/powerpoint/2010/main" val="26752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793" y="2558005"/>
            <a:ext cx="962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 &gt;  CONVOLUTION  &gt;  ACTIVATION FUNCTION  &gt;  POOLING  &gt;  FC  &gt;  OUTPUT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8085" y="3899711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 &gt;  Feature Extraction  &gt; Shift and Distortion Invariance  &gt;  Classification  &gt;  OUTPUT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1873" y="2300082"/>
            <a:ext cx="6709666" cy="86485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75365" y="3651947"/>
            <a:ext cx="7600620" cy="86485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94"/>
          <a:stretch/>
        </p:blipFill>
        <p:spPr>
          <a:xfrm>
            <a:off x="311014" y="1940560"/>
            <a:ext cx="6394586" cy="41094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90693" y="6084110"/>
            <a:ext cx="4903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https://courses.engr.illinois.edu/cs543/sp2015/lectures/Lecture%2029%20-%20Convolutional%20Neural%20Networks%20-%20%20Vision_Spring2015.pdf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0693" y="5126636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쉽게 생각하면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“Weighted Moving Sum”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(University of Illinois CS 543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Lecture)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93" y="1245560"/>
            <a:ext cx="4903195" cy="3631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853" y="1245453"/>
            <a:ext cx="4806153" cy="3627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472" y="1245453"/>
            <a:ext cx="4788416" cy="36271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9390185" y="1670538"/>
            <a:ext cx="144193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427681" y="1763986"/>
            <a:ext cx="1378066" cy="3876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Wise Multiplication</a:t>
            </a:r>
            <a:endParaRPr lang="ko-KR" altLang="en-US" sz="105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3109" y="1186472"/>
            <a:ext cx="337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Stride = 2!(Hyperparameter)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칸씩</a:t>
            </a:r>
            <a:r>
              <a:rPr lang="ko-KR" altLang="en-US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이동하면서 </a:t>
            </a:r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Slide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38617" y="1170291"/>
            <a:ext cx="1574558" cy="1370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05747" y="1170185"/>
            <a:ext cx="1182114" cy="770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14" y="1940561"/>
            <a:ext cx="6394586" cy="4121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06498" y="2690573"/>
            <a:ext cx="1574558" cy="2830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51702" y="2813136"/>
            <a:ext cx="1574558" cy="2708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36" y="3645932"/>
            <a:ext cx="2843830" cy="13404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983363" y="4971723"/>
            <a:ext cx="31792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https://ujjwalkarn.me/2016/08/11/intuitive-explanation-convnets/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 animBg="1"/>
      <p:bldP spid="26" grpId="0" animBg="1"/>
      <p:bldP spid="27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3255265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: Stride = 1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8" y="1810976"/>
            <a:ext cx="6990691" cy="427481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7" y="1810977"/>
            <a:ext cx="6990691" cy="427481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36" y="1810975"/>
            <a:ext cx="6990692" cy="4274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35" y="1810974"/>
            <a:ext cx="6990692" cy="42748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33" y="1810974"/>
            <a:ext cx="6990694" cy="42748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b="11987"/>
          <a:stretch/>
        </p:blipFill>
        <p:spPr>
          <a:xfrm>
            <a:off x="6096000" y="1367009"/>
            <a:ext cx="3864864" cy="23209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8680" y="3422884"/>
            <a:ext cx="4054346" cy="20193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78680" y="5694688"/>
            <a:ext cx="422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거치게 되면서 점차 이미지의 차원이 축소되어지는 문제점 발생</a:t>
            </a:r>
          </a:p>
        </p:txBody>
      </p:sp>
    </p:spTree>
    <p:extLst>
      <p:ext uri="{BB962C8B-B14F-4D97-AF65-F5344CB8AC3E}">
        <p14:creationId xmlns:p14="http://schemas.microsoft.com/office/powerpoint/2010/main" val="25895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69044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: padding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70714" y="2774095"/>
            <a:ext cx="36921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거치게 되면서 점차 이미지의 차원이 축소되어지는 문제점 발생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해결하기 위해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Data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가장자리에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값을 가지는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추가로 구성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크기에 따라 가장자리에 추가되는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 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개수가 달라짐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영상의 크기를 유지하는 것 이외에도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경계면의 정보까지 살릴 수 있기때문에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 padding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결과가 좀 더 좋게 나타나는 경향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https://m.blog.naver.com/PostView.nhn?blogId=laonple&amp;logNo=220624485850&amp;proxyReferer=https%3A%2F%2Fwww.google.co.kr%2F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7730"/>
            <a:ext cx="7595616" cy="42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7876" y="2622707"/>
            <a:ext cx="10100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Stride, Padding…</a:t>
            </a:r>
          </a:p>
          <a:p>
            <a:pPr algn="ctr"/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71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4059" y="4182893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 WHY?</a:t>
            </a:r>
            <a:endParaRPr lang="ko-KR" altLang="en-US" sz="3200" b="1" dirty="0"/>
          </a:p>
        </p:txBody>
      </p:sp>
      <p:pic>
        <p:nvPicPr>
          <p:cNvPr id="1028" name="Picture 4" descr="why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23" y="1381327"/>
            <a:ext cx="2519463" cy="25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0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7" y="1980221"/>
            <a:ext cx="6672813" cy="4069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5937" y="1980114"/>
            <a:ext cx="4211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 얻어진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map?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62" y="2210856"/>
            <a:ext cx="2751993" cy="2048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462" y="4207751"/>
            <a:ext cx="442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: we have 7X7 Filter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785" y="2307830"/>
            <a:ext cx="2344360" cy="19343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462" y="4557969"/>
            <a:ext cx="5407015" cy="1728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5923" y="6208946"/>
            <a:ext cx="4923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Data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곡선에 해당하는 곳에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되면 큰 값이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Return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4428" y="6638155"/>
            <a:ext cx="88216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https://adeshpande3.github.io/adeshpande3.github.io/A-Beginner%27s-Guide-To-Understanding-Convolutional-Neural-Networks/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20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7" y="1980221"/>
            <a:ext cx="6672813" cy="4069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5937" y="1980114"/>
            <a:ext cx="4211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 얻어진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map?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62" y="2210856"/>
            <a:ext cx="2751993" cy="2048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462" y="4207751"/>
            <a:ext cx="442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: we have 7X7 Filter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51650" r="167"/>
          <a:stretch/>
        </p:blipFill>
        <p:spPr>
          <a:xfrm>
            <a:off x="9807018" y="2222442"/>
            <a:ext cx="1129573" cy="19343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5923" y="6208946"/>
            <a:ext cx="5150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다른 특징을 가진 수용영역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(Receptive Field)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0 Return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4428" y="6638155"/>
            <a:ext cx="88216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https://adeshpande3.github.io/adeshpande3.github.io/A-Beginner%27s-Guide-To-Understanding-Convolutional-Neural-Networks/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882" y="2002127"/>
            <a:ext cx="1099040" cy="2010287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0225454" y="2971800"/>
            <a:ext cx="1441938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88020" y="2493698"/>
            <a:ext cx="89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Convolve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95" y="4578014"/>
            <a:ext cx="5230947" cy="15848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17" y="1749669"/>
            <a:ext cx="6638154" cy="43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Non-Linearity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1584" y="3319013"/>
            <a:ext cx="6302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계산은 결국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Linear Transform!(Element Wise Multiplication &amp; sum 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값을 통한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Classification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Problem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Non-Linear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함수인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Sigmoid, Thanh,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…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6" y="2206652"/>
            <a:ext cx="5214421" cy="3949808"/>
          </a:xfrm>
          <a:prstGeom prst="rect">
            <a:avLst/>
          </a:prstGeom>
        </p:spPr>
      </p:pic>
      <p:pic>
        <p:nvPicPr>
          <p:cNvPr id="3074" name="Picture 2" descr="activation functi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01" y="1284043"/>
            <a:ext cx="4066161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/>
          <p:cNvCxnSpPr/>
          <p:nvPr/>
        </p:nvCxnSpPr>
        <p:spPr>
          <a:xfrm flipV="1">
            <a:off x="2872740" y="2601890"/>
            <a:ext cx="1958340" cy="1226804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2872740" y="2601890"/>
            <a:ext cx="1958340" cy="611964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872740" y="2601890"/>
            <a:ext cx="1946543" cy="0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067300" y="2544398"/>
            <a:ext cx="728019" cy="0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9" name="TextBox 3098"/>
              <p:cNvSpPr txBox="1"/>
              <p:nvPr/>
            </p:nvSpPr>
            <p:spPr>
              <a:xfrm>
                <a:off x="5576388" y="2147239"/>
                <a:ext cx="2531090" cy="735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099" name="TextBox 30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388" y="2147239"/>
                <a:ext cx="2531090" cy="735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1" name="TextBox 3100"/>
          <p:cNvSpPr txBox="1"/>
          <p:nvPr/>
        </p:nvSpPr>
        <p:spPr>
          <a:xfrm>
            <a:off x="4819283" y="1791821"/>
            <a:ext cx="375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Convolution -&gt; linear operation</a:t>
            </a:r>
            <a:endParaRPr lang="ko-KR" altLang="en-US" dirty="0"/>
          </a:p>
        </p:txBody>
      </p:sp>
      <p:pic>
        <p:nvPicPr>
          <p:cNvPr id="3102" name="Picture 4" descr="Screen Shot 2016-08-07 at 6.18.19 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84" y="4366984"/>
            <a:ext cx="5944388" cy="22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직사각형 3102"/>
          <p:cNvSpPr/>
          <p:nvPr/>
        </p:nvSpPr>
        <p:spPr>
          <a:xfrm>
            <a:off x="4097425" y="6640249"/>
            <a:ext cx="8667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https://ujjwalkarn.me/2016/08/11/intuitive-explanation-convnets/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10540314" y="1246972"/>
            <a:ext cx="1552729" cy="1929811"/>
          </a:xfrm>
          <a:prstGeom prst="rect">
            <a:avLst/>
          </a:prstGeom>
          <a:noFill/>
          <a:ln w="31750">
            <a:solidFill>
              <a:srgbClr val="1F3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2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090"/>
            <a:ext cx="7274441" cy="4520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3914" y="2596768"/>
            <a:ext cx="5188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Activation Function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거친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Down-Sampling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정보의 간소화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에는 다양한 방법들이 존재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: Max Pooling(Popular)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Weighted average based on distance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L2 norm of neighborhood…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Translation Invariance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얻을 수 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14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03914" y="2596768"/>
            <a:ext cx="51880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Activation Function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거친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Down-Sampling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정보의 간소화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에는 다양한 방법들이 존재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: Max Pooling(Popular)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Weighted average based on distance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L2 norm of neighborhood…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Translation Invariance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얻을 수 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 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직관적인 개념은 주변에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Correlation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있는 여러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Signal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가장 강한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Signal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만을 사용하겠다는 것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특징이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있는지만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정확한 위나 상세정보는 제거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6293"/>
            <a:ext cx="6975348" cy="38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01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93827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 Layer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" y="1982958"/>
            <a:ext cx="7323582" cy="37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9040" y="2491598"/>
            <a:ext cx="4462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마지막으로 나오게 된 모든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Neurons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 밑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Neurons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개수는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정해진 정답이 없는 듯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Layer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Neuron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개수는 당연하게도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 만큼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Cross Entropy Function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Class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확률 출력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97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1856" y="2865120"/>
            <a:ext cx="36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성능을 높이기 위한 다양한 기법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336" y="4124468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5424" y="4124468"/>
            <a:ext cx="257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8576" y="4124468"/>
            <a:ext cx="328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Other Activation Function…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Leaky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ReLUs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ELUs…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2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304"/>
            <a:ext cx="12192000" cy="4615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61816" y="6316782"/>
            <a:ext cx="3509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http://scs.ryerson.ca/~aharley/vis/conv/flat.html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-1" y="1070035"/>
            <a:ext cx="293827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2D Visualization CNN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36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78880" y="1267969"/>
            <a:ext cx="5791200" cy="3491671"/>
            <a:chOff x="4902137" y="1302852"/>
            <a:chExt cx="7167943" cy="5048593"/>
          </a:xfrm>
        </p:grpSpPr>
        <p:pic>
          <p:nvPicPr>
            <p:cNvPr id="6146" name="Picture 2" descr="https://bbsmax.ikafan.com/static/L3Byb3h5L2h0dHBzL2dpdGh1Yi5jb20va3Jpc3RqYW5rb3JqdXMvYXBwbGllZC1kZWVwLWxlYXJuaW5nLXJlc291cmNlcy9yYXcvbWFzdGVyL2ltYWdlcy9pbWFnZW5ldC15ZWFybHktd2lubmVycy5wbmc=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137" y="1302852"/>
              <a:ext cx="7167943" cy="504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/>
            <p:nvPr/>
          </p:nvCxnSpPr>
          <p:spPr>
            <a:xfrm>
              <a:off x="7010400" y="3243072"/>
              <a:ext cx="487680" cy="31699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1561953"/>
            <a:ext cx="6140585" cy="47005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28438" y="1309780"/>
            <a:ext cx="3101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https://www.bbsmax.com/A/gAJGG0q8JZ/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(2012)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8" name="Picture 4" descr="dropout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3"/>
          <a:stretch/>
        </p:blipFill>
        <p:spPr bwMode="auto">
          <a:xfrm>
            <a:off x="6466316" y="4759747"/>
            <a:ext cx="3031787" cy="1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ata augmentatio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03" y="4669503"/>
            <a:ext cx="2571977" cy="18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ZFNet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603187"/>
            <a:ext cx="6512707" cy="46308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76288" y="2166673"/>
            <a:ext cx="5522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trained on 15 million images, while ZF Net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trained on only 1.3 million images.</a:t>
            </a:r>
            <a:endParaRPr lang="en-US" altLang="ko-KR" sz="1400" b="1" i="1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76288" y="2885118"/>
            <a:ext cx="47426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Instead of using 11x11 sized filters in the first layer (which is what </a:t>
            </a:r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implemented), ZF Net used filters of size 7x7 and a decreased stride value.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The reasoning behind this modification is that a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smaller filter size in the first conv layer helps retain a lot of original pixel information in the input volume.</a:t>
            </a:r>
            <a:endParaRPr lang="ko-KR" altLang="en-US" sz="14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6288" y="4696055"/>
            <a:ext cx="474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Developed a visualization technique named Deconvolutional Network,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which helps to examine different feature activations and their relation to the input space.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Called “</a:t>
            </a:r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deconvnet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 because it maps features to pixels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87168" y="6656363"/>
            <a:ext cx="752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https://adeshpande3.github.io/adeshpande3.github.io/The-9-Deep-Learning-Papers-You-Need-To-Know-About.html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380242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834691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51843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13699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4408" y="2573003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1940s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6207" y="3660491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1969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266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t="55838" r="49377" b="3632"/>
          <a:stretch/>
        </p:blipFill>
        <p:spPr bwMode="auto">
          <a:xfrm>
            <a:off x="3655786" y="1186373"/>
            <a:ext cx="1600260" cy="186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56523" r="84389"/>
          <a:stretch/>
        </p:blipFill>
        <p:spPr bwMode="auto">
          <a:xfrm>
            <a:off x="938817" y="3642815"/>
            <a:ext cx="1791748" cy="24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56592" r="31616" b="1"/>
          <a:stretch/>
        </p:blipFill>
        <p:spPr bwMode="auto">
          <a:xfrm>
            <a:off x="5973434" y="3839742"/>
            <a:ext cx="1952597" cy="22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259814" y="2475609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1986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1041" y="2470781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can make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Multi Layer Neural Network!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268" name="Picture 4" descr="multi layer neural networ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52" y="3809303"/>
            <a:ext cx="3296920" cy="2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27" name="직사각형 26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9205" y="66424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https://www.slideshare.net/deview/251-implementing-deep-learning-using-cu-dnn/4</a:t>
            </a:r>
          </a:p>
        </p:txBody>
      </p:sp>
    </p:spTree>
    <p:extLst>
      <p:ext uri="{BB962C8B-B14F-4D97-AF65-F5344CB8AC3E}">
        <p14:creationId xmlns:p14="http://schemas.microsoft.com/office/powerpoint/2010/main" val="10680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ZFNet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5" y="1603187"/>
            <a:ext cx="5982090" cy="4630828"/>
          </a:xfrm>
          <a:prstGeom prst="rect">
            <a:avLst/>
          </a:prstGeom>
        </p:spPr>
      </p:pic>
      <p:pic>
        <p:nvPicPr>
          <p:cNvPr id="9218" name="Picture 2" descr="https://adeshpande3.github.io/assets/deconv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85" y="1603187"/>
            <a:ext cx="6071614" cy="46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33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VGGNet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5" y="2025057"/>
            <a:ext cx="7095744" cy="42782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03008" y="3092672"/>
            <a:ext cx="4779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VGG Net is one of the most influential papers in my mind because it reinforced the notion that </a:t>
            </a:r>
            <a:r>
              <a:rPr lang="en-US" altLang="ko-KR" b="1" dirty="0">
                <a:solidFill>
                  <a:srgbClr val="333333"/>
                </a:solidFill>
                <a:latin typeface="Helvetica" panose="020B0604020202020204" pitchFamily="34" charset="0"/>
              </a:rPr>
              <a:t>convolutional neural networks have to have a deep network of layers in order for this hierarchical representation of visual data to work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646083" y="6652606"/>
            <a:ext cx="7656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https://adeshpande3.github.io/adeshpande3.github.io/The-9-Deep-Learning-Papers-You-Need-To-Know-About.html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946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667353"/>
            <a:ext cx="5896746" cy="4675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1070035"/>
            <a:ext cx="393801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(2014) &amp;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(2015)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84" y="1667354"/>
            <a:ext cx="6071616" cy="46756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0384" y="3304032"/>
            <a:ext cx="156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152 Layers…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3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393801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(2016)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" y="1741297"/>
            <a:ext cx="4729734" cy="2087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76" y="3901440"/>
            <a:ext cx="6071616" cy="25522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846" y="1070035"/>
            <a:ext cx="5929546" cy="28111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669" y="3927419"/>
            <a:ext cx="3267995" cy="26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566674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7495" y="370880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4347" y="280854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(CNN)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81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73760" y="1867005"/>
            <a:ext cx="10444480" cy="4650966"/>
            <a:chOff x="396240" y="1274465"/>
            <a:chExt cx="11460480" cy="5327221"/>
          </a:xfrm>
        </p:grpSpPr>
        <p:sp>
          <p:nvSpPr>
            <p:cNvPr id="21" name="사각형: 둥근 모서리 20"/>
            <p:cNvSpPr/>
            <p:nvPr/>
          </p:nvSpPr>
          <p:spPr>
            <a:xfrm>
              <a:off x="6717227" y="1274465"/>
              <a:ext cx="5139493" cy="4862175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396240" y="1274465"/>
              <a:ext cx="5262880" cy="4862175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38" name="Picture 2" descr="computer vision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40" y="1577986"/>
              <a:ext cx="4008121" cy="357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neural network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786" y="5006177"/>
              <a:ext cx="2157534" cy="159550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344" name="Picture 8" descr="neural network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841" y="1718156"/>
              <a:ext cx="4765040" cy="324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24" name="직사각형 23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 Recognition &amp; Neural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05734" y="1462907"/>
            <a:ext cx="263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인식에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적용</a:t>
            </a:r>
          </a:p>
        </p:txBody>
      </p:sp>
    </p:spTree>
    <p:extLst>
      <p:ext uri="{BB962C8B-B14F-4D97-AF65-F5344CB8AC3E}">
        <p14:creationId xmlns:p14="http://schemas.microsoft.com/office/powerpoint/2010/main" val="267911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15840" y="6468795"/>
            <a:ext cx="7823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https://www.ted.com/talks/fei_fei_li_how_we_re_teaching_computers_to_understand_pictures?language=ko</a:t>
            </a:r>
          </a:p>
        </p:txBody>
      </p:sp>
    </p:spTree>
    <p:extLst>
      <p:ext uri="{BB962C8B-B14F-4D97-AF65-F5344CB8AC3E}">
        <p14:creationId xmlns:p14="http://schemas.microsoft.com/office/powerpoint/2010/main" val="38810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667"/>
          <a:stretch/>
        </p:blipFill>
        <p:spPr bwMode="auto">
          <a:xfrm>
            <a:off x="396987" y="1661883"/>
            <a:ext cx="58975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/>
          <a:stretch/>
        </p:blipFill>
        <p:spPr bwMode="auto">
          <a:xfrm>
            <a:off x="6294494" y="1661883"/>
            <a:ext cx="234696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81041" y="2606565"/>
            <a:ext cx="369543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Node 28X28 = 784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2 Hidden Layer &amp; 100 node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784 X 100 + 100(Bias) = 78,500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 X 100 + 100(Bias) = 10,100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Layer = 10 node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 X 10 + 10(Bias) = 1010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Total 89,610 Parameters !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1041" y="1893023"/>
            <a:ext cx="3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 1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Too Many Parameters!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11" name="직사각형 10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Handwritten Digit Number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51842" y="6638321"/>
            <a:ext cx="29338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https://ml4a.github.io/ml4a/neural_networks/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0244" y="4866285"/>
            <a:ext cx="758691" cy="265300"/>
          </a:xfrm>
          <a:prstGeom prst="rect">
            <a:avLst/>
          </a:prstGeom>
          <a:noFill/>
          <a:ln w="25400">
            <a:solidFill>
              <a:srgbClr val="1F3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" name="직선 화살표 연결선 5"/>
          <p:cNvCxnSpPr>
            <a:stCxn id="4" idx="3"/>
            <a:endCxn id="15362" idx="3"/>
          </p:cNvCxnSpPr>
          <p:nvPr/>
        </p:nvCxnSpPr>
        <p:spPr>
          <a:xfrm flipV="1">
            <a:off x="1328935" y="4062183"/>
            <a:ext cx="4965559" cy="936752"/>
          </a:xfrm>
          <a:prstGeom prst="straightConnector1">
            <a:avLst/>
          </a:prstGeom>
          <a:ln w="31750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0883" y="5222717"/>
            <a:ext cx="133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0~255 </a:t>
            </a:r>
            <a:b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 Number</a:t>
            </a:r>
            <a:endParaRPr lang="ko-KR" altLang="en-US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7279" y="2633782"/>
            <a:ext cx="34109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Sensitive to Distortion, Scale, Shift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크기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변형에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 민감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해당되는 새로운 학습데이터를 추가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이에 따라 좋은 성능이 나오지 않음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17279" y="1930400"/>
            <a:ext cx="3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 2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Ignore Topology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34480" y="1628140"/>
            <a:ext cx="792480" cy="4800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10" name="직사각형 9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667"/>
          <a:stretch/>
        </p:blipFill>
        <p:spPr bwMode="auto">
          <a:xfrm>
            <a:off x="396987" y="1661883"/>
            <a:ext cx="58975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/>
          <a:stretch/>
        </p:blipFill>
        <p:spPr bwMode="auto">
          <a:xfrm>
            <a:off x="6294494" y="1661883"/>
            <a:ext cx="234696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6" y="1595120"/>
            <a:ext cx="8254627" cy="49483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Handwritten Digit Number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1120" y="6650267"/>
            <a:ext cx="10241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http://blog.naver.com/PostView.nhn?blogId=laonple&amp;logNo=220587920012&amp;parentCategoryNo=&amp;categoryNo=22&amp;viewDate=&amp;isShowPopularPosts=true&amp;from=search</a:t>
            </a:r>
          </a:p>
        </p:txBody>
      </p:sp>
    </p:spTree>
    <p:extLst>
      <p:ext uri="{BB962C8B-B14F-4D97-AF65-F5344CB8AC3E}">
        <p14:creationId xmlns:p14="http://schemas.microsoft.com/office/powerpoint/2010/main" val="31072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1063" y="4212075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INSPIRATION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6" name="Picture 8" descr="inspiration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55" y="1613169"/>
            <a:ext cx="2482174" cy="24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5" y="1591550"/>
            <a:ext cx="5367561" cy="2642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75508" y="1582103"/>
            <a:ext cx="599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Biological Inspiration from Visual Cortex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78231" y="37429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some neurons fired when exposed to vertical edges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/>
          <p:cNvCxnSpPr>
            <a:stCxn id="14" idx="1"/>
            <a:endCxn id="50" idx="3"/>
          </p:cNvCxnSpPr>
          <p:nvPr/>
        </p:nvCxnSpPr>
        <p:spPr>
          <a:xfrm flipH="1" flipV="1">
            <a:off x="2261241" y="3521410"/>
            <a:ext cx="3516990" cy="360027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196470" y="2054155"/>
            <a:ext cx="3904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 cortex of the brain is a part of the cerebral cortex(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대뇌 피질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that processes visual information. (reference : https://en.wikipedia.org/wiki/Visual_cortex)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2" descr="what is visual cortex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14" y="2054155"/>
            <a:ext cx="2142149" cy="14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Biological Inspiration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78231" y="4157473"/>
            <a:ext cx="632297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some individual neuronal cells in the brain responded (or fired) only in the presence of edges of a certain orientation.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실험을 통해서 특정 방향의 특징에만 반응하는 세포영역이 있음을 밝혀 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98696" y="3392780"/>
            <a:ext cx="1662545" cy="25726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r="41260" b="90018"/>
          <a:stretch/>
        </p:blipFill>
        <p:spPr>
          <a:xfrm>
            <a:off x="619017" y="4403046"/>
            <a:ext cx="1968539" cy="15040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666767" y="1119989"/>
            <a:ext cx="2396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 in 1959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78231" y="508215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and Wiesel found out that all of these neurons were organized in a columnar architecture and that together, they were able to produce visual perception.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방향의 특징에만 반응하는 낮은 수준의 세포영역들이 둥근 형태로 형성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이들이 계층적 구조를 통해서 더 높은 차원의 특징을 인지하게 됨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 l="10636" t="30037" b="11564"/>
          <a:stretch/>
        </p:blipFill>
        <p:spPr>
          <a:xfrm>
            <a:off x="0" y="4696226"/>
            <a:ext cx="5838312" cy="1715283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029896" y="66346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http://cs231n.stanford.edu/slides/2016/winter1516_lecture7.pdf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2852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9" grpId="0"/>
      <p:bldP spid="46" grpId="0"/>
      <p:bldP spid="50" grpId="0" animBg="1"/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14936</TotalTime>
  <Words>1290</Words>
  <Application>Microsoft Office PowerPoint</Application>
  <PresentationFormat>와이드스크린</PresentationFormat>
  <Paragraphs>182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함초롬돋움</vt:lpstr>
      <vt:lpstr>맑은 고딕</vt:lpstr>
      <vt:lpstr>Arial</vt:lpstr>
      <vt:lpstr>Wingdings</vt:lpstr>
      <vt:lpstr>Cambria Math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INJE JO</dc:creator>
  <cp:lastModifiedBy>INJE JO</cp:lastModifiedBy>
  <cp:revision>173</cp:revision>
  <dcterms:created xsi:type="dcterms:W3CDTF">2017-04-13T19:01:10Z</dcterms:created>
  <dcterms:modified xsi:type="dcterms:W3CDTF">2017-08-08T09:05:13Z</dcterms:modified>
</cp:coreProperties>
</file>